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11"/>
  </p:handoutMasterIdLst>
  <p:sldIdLst>
    <p:sldId id="365" r:id="rId2"/>
    <p:sldId id="369" r:id="rId3"/>
    <p:sldId id="370" r:id="rId4"/>
    <p:sldId id="371" r:id="rId5"/>
    <p:sldId id="372" r:id="rId6"/>
    <p:sldId id="374" r:id="rId7"/>
    <p:sldId id="373" r:id="rId8"/>
    <p:sldId id="368" r:id="rId9"/>
    <p:sldId id="34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A8FF"/>
    <a:srgbClr val="2C2C2C"/>
    <a:srgbClr val="D0EBFF"/>
    <a:srgbClr val="004274"/>
    <a:srgbClr val="333333"/>
    <a:srgbClr val="DDDDDD"/>
    <a:srgbClr val="777777"/>
    <a:srgbClr val="CACACA"/>
    <a:srgbClr val="12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27/08/2018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  <a:effectLst/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7BCF45D-32FB-4F46-A7DC-520B8311B0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3605" b="19418"/>
          <a:stretch/>
        </p:blipFill>
        <p:spPr>
          <a:xfrm>
            <a:off x="-1" y="3781988"/>
            <a:ext cx="12192001" cy="3067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078984"/>
            <a:ext cx="12192000" cy="1710019"/>
          </a:xfrm>
          <a:solidFill>
            <a:srgbClr val="3FA8FF">
              <a:alpha val="60000"/>
            </a:srgbClr>
          </a:solidFill>
          <a:effectLst/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tx1"/>
                </a:solidFill>
                <a:latin typeface="Stencil Cargo Army" panose="020005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A1D0767B-DD54-4463-977C-1EB7208D788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80432" y="4120370"/>
            <a:ext cx="7831137" cy="1648656"/>
          </a:xfrm>
          <a:solidFill>
            <a:srgbClr val="FFFFFF">
              <a:alpha val="89804"/>
            </a:srgbClr>
          </a:solidFill>
        </p:spPr>
        <p:txBody>
          <a:bodyPr>
            <a:spAutoFit/>
          </a:bodyPr>
          <a:lstStyle>
            <a:lvl1pPr marL="0" indent="0" algn="ctr">
              <a:buNone/>
              <a:defRPr/>
            </a:lvl1pPr>
            <a:lvl2pPr marL="0" indent="0" algn="ctr">
              <a:buNone/>
              <a:defRPr/>
            </a:lvl2pPr>
            <a:lvl3pPr marL="0" indent="0" algn="ctr">
              <a:buNone/>
              <a:defRPr/>
            </a:lvl3pPr>
            <a:lvl4pPr marL="0" indent="0" algn="ctr">
              <a:buNone/>
              <a:defRPr/>
            </a:lvl4pPr>
            <a:lvl5pPr marL="0" indent="0" algn="ctr">
              <a:buNone/>
              <a:defRPr/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0EA6B2A1-FDE3-4AF1-AD51-54869EC7DF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3605" b="19418"/>
          <a:stretch/>
        </p:blipFill>
        <p:spPr>
          <a:xfrm>
            <a:off x="-1" y="3781988"/>
            <a:ext cx="12192001" cy="3067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22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2078985"/>
            <a:ext cx="12191999" cy="1710017"/>
          </a:xfrm>
          <a:effectLst/>
        </p:spPr>
        <p:txBody>
          <a:bodyPr>
            <a:normAutofit/>
          </a:bodyPr>
          <a:lstStyle/>
          <a:p>
            <a:r>
              <a:rPr lang="nl-BE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</a:t>
            </a:r>
            <a:r>
              <a:rPr lang="nl-BE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000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</a:t>
            </a:r>
            <a:r>
              <a:rPr lang="nl-BE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</a:t>
            </a: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cargo handling</a:t>
            </a:r>
            <a:endParaRPr lang="nl-BE" sz="3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3D70320-D207-404E-98DA-A312E0FC5C90}"/>
              </a:ext>
            </a:extLst>
          </p:cNvPr>
          <p:cNvSpPr txBox="1"/>
          <p:nvPr/>
        </p:nvSpPr>
        <p:spPr>
          <a:xfrm>
            <a:off x="9696040" y="1268976"/>
            <a:ext cx="2610029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  <a:latin typeface="Know Your Product" panose="02000000000000000000" pitchFamily="2" charset="0"/>
              </a:rPr>
              <a:t>Release 2.4</a:t>
            </a: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8E70BB-7F2E-4B9F-ACB2-2DC01586D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m.o.o.s.e</a:t>
            </a:r>
            <a:r>
              <a:rPr lang="nl-BE" dirty="0"/>
              <a:t>. Cargo system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99937D3F-F21E-42EB-90C3-23DECBF19E35}"/>
              </a:ext>
            </a:extLst>
          </p:cNvPr>
          <p:cNvSpPr/>
          <p:nvPr/>
        </p:nvSpPr>
        <p:spPr>
          <a:xfrm>
            <a:off x="245935" y="2078985"/>
            <a:ext cx="5580062" cy="449483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8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For different Carrier types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53C2D2D3-8AFB-4F36-ADBA-1B54680E7E6D}"/>
              </a:ext>
            </a:extLst>
          </p:cNvPr>
          <p:cNvSpPr/>
          <p:nvPr/>
        </p:nvSpPr>
        <p:spPr>
          <a:xfrm>
            <a:off x="6186002" y="2078985"/>
            <a:ext cx="5760064" cy="449483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8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for</a:t>
            </a:r>
            <a:r>
              <a:rPr lang="nl-BE" sz="28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Different CARGO </a:t>
            </a:r>
            <a:r>
              <a:rPr lang="nl-BE" sz="28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objects</a:t>
            </a:r>
            <a:endParaRPr lang="nl-BE" sz="2800" dirty="0">
              <a:solidFill>
                <a:schemeClr val="accent1"/>
              </a:solidFill>
              <a:latin typeface="Stencil Cargo Army" panose="02000500000000000000" pitchFamily="2" charset="0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E77D5CBE-416F-4E97-8DFB-990DBF4F914A}"/>
              </a:ext>
            </a:extLst>
          </p:cNvPr>
          <p:cNvSpPr txBox="1"/>
          <p:nvPr/>
        </p:nvSpPr>
        <p:spPr>
          <a:xfrm>
            <a:off x="699131" y="2708992"/>
            <a:ext cx="4586859" cy="81000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>
                <a:solidFill>
                  <a:schemeClr val="accent1"/>
                </a:solidFill>
                <a:latin typeface="Call Of Ops Duty" panose="02000500000000000000" pitchFamily="2" charset="0"/>
              </a:defRPr>
            </a:lvl1pPr>
          </a:lstStyle>
          <a:p>
            <a:pPr algn="l"/>
            <a:r>
              <a:rPr lang="nl-BE" sz="1800" dirty="0" err="1">
                <a:latin typeface="Stencil Cargo Army" panose="02000500000000000000" pitchFamily="2" charset="0"/>
              </a:rPr>
              <a:t>Armed</a:t>
            </a:r>
            <a:r>
              <a:rPr lang="nl-BE" sz="1800" dirty="0">
                <a:latin typeface="Stencil Cargo Army" panose="02000500000000000000" pitchFamily="2" charset="0"/>
              </a:rPr>
              <a:t> </a:t>
            </a:r>
            <a:r>
              <a:rPr lang="nl-BE" sz="1800" dirty="0" err="1">
                <a:latin typeface="Stencil Cargo Army" panose="02000500000000000000" pitchFamily="2" charset="0"/>
              </a:rPr>
              <a:t>personnel</a:t>
            </a:r>
            <a:r>
              <a:rPr lang="nl-BE" sz="1800" dirty="0">
                <a:latin typeface="Stencil Cargo Army" panose="02000500000000000000" pitchFamily="2" charset="0"/>
              </a:rPr>
              <a:t> </a:t>
            </a:r>
          </a:p>
          <a:p>
            <a:pPr algn="l"/>
            <a:r>
              <a:rPr lang="nl-BE" sz="1800" dirty="0">
                <a:latin typeface="Stencil Cargo Army" panose="02000500000000000000" pitchFamily="2" charset="0"/>
              </a:rPr>
              <a:t>Carriers, trucks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0214946F-E2E0-46EF-9569-C7CEF0E17330}"/>
              </a:ext>
            </a:extLst>
          </p:cNvPr>
          <p:cNvSpPr txBox="1"/>
          <p:nvPr/>
        </p:nvSpPr>
        <p:spPr>
          <a:xfrm>
            <a:off x="699131" y="3609002"/>
            <a:ext cx="4586859" cy="81000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>
                <a:solidFill>
                  <a:schemeClr val="accent1"/>
                </a:solidFill>
                <a:latin typeface="Call Of Ops Duty" panose="02000500000000000000" pitchFamily="2" charset="0"/>
              </a:defRPr>
            </a:lvl1pPr>
          </a:lstStyle>
          <a:p>
            <a:pPr algn="l"/>
            <a:r>
              <a:rPr lang="nl-BE" sz="1800" dirty="0">
                <a:latin typeface="Stencil Cargo Army" panose="02000500000000000000" pitchFamily="2" charset="0"/>
              </a:rPr>
              <a:t>Transport </a:t>
            </a:r>
          </a:p>
          <a:p>
            <a:pPr algn="l"/>
            <a:r>
              <a:rPr lang="nl-BE" sz="1800" dirty="0" err="1">
                <a:latin typeface="Stencil Cargo Army" panose="02000500000000000000" pitchFamily="2" charset="0"/>
              </a:rPr>
              <a:t>helicopters</a:t>
            </a:r>
            <a:endParaRPr lang="nl-BE" sz="1800" dirty="0">
              <a:latin typeface="Stencil Cargo Army" panose="02000500000000000000" pitchFamily="2" charset="0"/>
            </a:endParaRP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D3984BA9-0F1D-4808-A6AA-A7DA08913378}"/>
              </a:ext>
            </a:extLst>
          </p:cNvPr>
          <p:cNvSpPr txBox="1"/>
          <p:nvPr/>
        </p:nvSpPr>
        <p:spPr>
          <a:xfrm>
            <a:off x="699131" y="4509012"/>
            <a:ext cx="4586859" cy="81000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>
                <a:solidFill>
                  <a:schemeClr val="accent1"/>
                </a:solidFill>
                <a:latin typeface="Call Of Ops Duty" panose="02000500000000000000" pitchFamily="2" charset="0"/>
              </a:defRPr>
            </a:lvl1pPr>
          </a:lstStyle>
          <a:p>
            <a:pPr algn="l"/>
            <a:r>
              <a:rPr lang="nl-BE" sz="1800" dirty="0">
                <a:latin typeface="Stencil Cargo Army" panose="02000500000000000000" pitchFamily="2" charset="0"/>
              </a:rPr>
              <a:t>Transport </a:t>
            </a:r>
          </a:p>
          <a:p>
            <a:pPr algn="l"/>
            <a:r>
              <a:rPr lang="nl-BE" sz="1800" dirty="0" err="1">
                <a:latin typeface="Stencil Cargo Army" panose="02000500000000000000" pitchFamily="2" charset="0"/>
              </a:rPr>
              <a:t>airplanes</a:t>
            </a:r>
            <a:endParaRPr lang="nl-BE" sz="1800" dirty="0">
              <a:latin typeface="Stencil Cargo Army" panose="02000500000000000000" pitchFamily="2" charset="0"/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2E700671-C47E-4777-8E2B-4C24B38DF7D3}"/>
              </a:ext>
            </a:extLst>
          </p:cNvPr>
          <p:cNvSpPr txBox="1"/>
          <p:nvPr/>
        </p:nvSpPr>
        <p:spPr>
          <a:xfrm>
            <a:off x="699131" y="5409022"/>
            <a:ext cx="4586859" cy="81000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>
                <a:solidFill>
                  <a:schemeClr val="accent1"/>
                </a:solidFill>
                <a:latin typeface="Call Of Ops Duty" panose="02000500000000000000" pitchFamily="2" charset="0"/>
              </a:defRPr>
            </a:lvl1pPr>
          </a:lstStyle>
          <a:p>
            <a:pPr algn="l"/>
            <a:r>
              <a:rPr lang="nl-BE" sz="1800" dirty="0">
                <a:latin typeface="Stencil Cargo Army" panose="02000500000000000000" pitchFamily="2" charset="0"/>
              </a:rPr>
              <a:t>Transport </a:t>
            </a:r>
          </a:p>
          <a:p>
            <a:pPr algn="l"/>
            <a:r>
              <a:rPr lang="nl-BE" sz="1800" dirty="0" err="1">
                <a:latin typeface="Stencil Cargo Army" panose="02000500000000000000" pitchFamily="2" charset="0"/>
              </a:rPr>
              <a:t>ships</a:t>
            </a:r>
            <a:r>
              <a:rPr lang="nl-BE" sz="1800" dirty="0">
                <a:latin typeface="Stencil Cargo Army" panose="02000500000000000000" pitchFamily="2" charset="0"/>
              </a:rPr>
              <a:t> and </a:t>
            </a:r>
            <a:r>
              <a:rPr lang="nl-BE" sz="1800" dirty="0" err="1">
                <a:latin typeface="Stencil Cargo Army" panose="02000500000000000000" pitchFamily="2" charset="0"/>
              </a:rPr>
              <a:t>vessels</a:t>
            </a:r>
            <a:endParaRPr lang="nl-BE" sz="1800" dirty="0">
              <a:latin typeface="Stencil Cargo Army" panose="02000500000000000000" pitchFamily="2" charset="0"/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F5E95B9-C2F4-4AFA-A32A-08B05D51D98A}"/>
              </a:ext>
            </a:extLst>
          </p:cNvPr>
          <p:cNvSpPr txBox="1"/>
          <p:nvPr/>
        </p:nvSpPr>
        <p:spPr>
          <a:xfrm>
            <a:off x="6636006" y="2708992"/>
            <a:ext cx="4860054" cy="1080012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>
                <a:solidFill>
                  <a:schemeClr val="accent1"/>
                </a:solidFill>
                <a:latin typeface="Call Of Ops Duty" panose="02000500000000000000" pitchFamily="2" charset="0"/>
              </a:defRPr>
            </a:lvl1pPr>
          </a:lstStyle>
          <a:p>
            <a:pPr algn="r"/>
            <a:r>
              <a:rPr lang="nl-BE" sz="1800" dirty="0" err="1">
                <a:latin typeface="Stencil Cargo Army" panose="02000500000000000000" pitchFamily="2" charset="0"/>
              </a:rPr>
              <a:t>Moveable</a:t>
            </a:r>
            <a:r>
              <a:rPr lang="nl-BE" sz="1800" dirty="0">
                <a:latin typeface="Stencil Cargo Army" panose="02000500000000000000" pitchFamily="2" charset="0"/>
              </a:rPr>
              <a:t> cargo</a:t>
            </a:r>
            <a:br>
              <a:rPr lang="nl-BE" sz="1800" dirty="0">
                <a:latin typeface="Stencil Cargo Army" panose="02000500000000000000" pitchFamily="2" charset="0"/>
              </a:rPr>
            </a:br>
            <a:endParaRPr lang="nl-BE" sz="1800" dirty="0">
              <a:latin typeface="Stencil Cargo Army" panose="02000500000000000000" pitchFamily="2" charset="0"/>
            </a:endParaRPr>
          </a:p>
          <a:p>
            <a:pPr algn="r"/>
            <a:r>
              <a:rPr lang="nl-BE" sz="1400" dirty="0" err="1">
                <a:solidFill>
                  <a:schemeClr val="bg2"/>
                </a:solidFill>
                <a:latin typeface="Stencil Cargo Army" panose="02000500000000000000" pitchFamily="2" charset="0"/>
              </a:rPr>
              <a:t>infantry</a:t>
            </a:r>
            <a:r>
              <a:rPr lang="nl-BE" sz="1400" dirty="0">
                <a:solidFill>
                  <a:schemeClr val="bg2"/>
                </a:solidFill>
                <a:latin typeface="Stencil Cargo Army" panose="02000500000000000000" pitchFamily="2" charset="0"/>
              </a:rPr>
              <a:t>, small arms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8974B28D-FD8E-4F61-9F91-D29ED7B7734F}"/>
              </a:ext>
            </a:extLst>
          </p:cNvPr>
          <p:cNvSpPr txBox="1"/>
          <p:nvPr/>
        </p:nvSpPr>
        <p:spPr>
          <a:xfrm>
            <a:off x="6636005" y="3927062"/>
            <a:ext cx="4860053" cy="1080011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>
                <a:solidFill>
                  <a:schemeClr val="accent1"/>
                </a:solidFill>
                <a:latin typeface="Call Of Ops Duty" panose="02000500000000000000" pitchFamily="2" charset="0"/>
              </a:defRPr>
            </a:lvl1pPr>
          </a:lstStyle>
          <a:p>
            <a:pPr algn="r"/>
            <a:r>
              <a:rPr lang="nl-BE" sz="1800" dirty="0" err="1">
                <a:latin typeface="Stencil Cargo Army" panose="02000500000000000000" pitchFamily="2" charset="0"/>
              </a:rPr>
              <a:t>stationary</a:t>
            </a:r>
            <a:r>
              <a:rPr lang="nl-BE" sz="1800" dirty="0">
                <a:latin typeface="Stencil Cargo Army" panose="02000500000000000000" pitchFamily="2" charset="0"/>
              </a:rPr>
              <a:t> cargo</a:t>
            </a:r>
          </a:p>
          <a:p>
            <a:pPr algn="r"/>
            <a:endParaRPr lang="nl-BE" sz="1400" dirty="0">
              <a:solidFill>
                <a:schemeClr val="bg2"/>
              </a:solidFill>
              <a:latin typeface="Stencil Cargo Army" panose="02000500000000000000" pitchFamily="2" charset="0"/>
            </a:endParaRPr>
          </a:p>
          <a:p>
            <a:pPr algn="r"/>
            <a:r>
              <a:rPr lang="nl-BE" sz="1400" dirty="0" err="1">
                <a:solidFill>
                  <a:schemeClr val="bg2"/>
                </a:solidFill>
                <a:latin typeface="Stencil Cargo Army" panose="02000500000000000000" pitchFamily="2" charset="0"/>
              </a:rPr>
              <a:t>Crates</a:t>
            </a:r>
            <a:r>
              <a:rPr lang="nl-BE" sz="1400" dirty="0">
                <a:solidFill>
                  <a:schemeClr val="bg2"/>
                </a:solidFill>
                <a:latin typeface="Stencil Cargo Army" panose="02000500000000000000" pitchFamily="2" charset="0"/>
              </a:rPr>
              <a:t>, small </a:t>
            </a:r>
            <a:r>
              <a:rPr lang="nl-BE" sz="1400" dirty="0" err="1">
                <a:solidFill>
                  <a:schemeClr val="bg2"/>
                </a:solidFill>
                <a:latin typeface="Stencil Cargo Army" panose="02000500000000000000" pitchFamily="2" charset="0"/>
              </a:rPr>
              <a:t>vehicles</a:t>
            </a:r>
            <a:endParaRPr lang="nl-BE" sz="1400" dirty="0">
              <a:solidFill>
                <a:schemeClr val="bg2"/>
              </a:solidFill>
              <a:latin typeface="Stencil Cargo Army" panose="02000500000000000000" pitchFamily="2" charset="0"/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2E7E22E1-CEF5-4C51-80E3-9EB7CB3236AF}"/>
              </a:ext>
            </a:extLst>
          </p:cNvPr>
          <p:cNvSpPr txBox="1"/>
          <p:nvPr/>
        </p:nvSpPr>
        <p:spPr>
          <a:xfrm>
            <a:off x="6632816" y="5120758"/>
            <a:ext cx="4860052" cy="109827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>
                <a:solidFill>
                  <a:schemeClr val="accent1"/>
                </a:solidFill>
                <a:latin typeface="Call Of Ops Duty" panose="02000500000000000000" pitchFamily="2" charset="0"/>
              </a:defRPr>
            </a:lvl1pPr>
          </a:lstStyle>
          <a:p>
            <a:pPr algn="r"/>
            <a:r>
              <a:rPr lang="nl-BE" sz="1800" dirty="0" err="1">
                <a:latin typeface="Stencil Cargo Army" panose="02000500000000000000" pitchFamily="2" charset="0"/>
              </a:rPr>
              <a:t>Sling</a:t>
            </a:r>
            <a:r>
              <a:rPr lang="nl-BE" sz="1800" dirty="0">
                <a:latin typeface="Stencil Cargo Army" panose="02000500000000000000" pitchFamily="2" charset="0"/>
              </a:rPr>
              <a:t> </a:t>
            </a:r>
            <a:r>
              <a:rPr lang="nl-BE" sz="1800" dirty="0" err="1">
                <a:latin typeface="Stencil Cargo Army" panose="02000500000000000000" pitchFamily="2" charset="0"/>
              </a:rPr>
              <a:t>loadable</a:t>
            </a:r>
            <a:r>
              <a:rPr lang="nl-BE" sz="1800" dirty="0">
                <a:latin typeface="Stencil Cargo Army" panose="02000500000000000000" pitchFamily="2" charset="0"/>
              </a:rPr>
              <a:t> cargo</a:t>
            </a:r>
          </a:p>
          <a:p>
            <a:pPr algn="r"/>
            <a:endParaRPr lang="nl-BE" sz="1400" dirty="0">
              <a:solidFill>
                <a:schemeClr val="bg2"/>
              </a:solidFill>
              <a:latin typeface="Stencil Cargo Army" panose="02000500000000000000" pitchFamily="2" charset="0"/>
            </a:endParaRPr>
          </a:p>
          <a:p>
            <a:pPr algn="r"/>
            <a:r>
              <a:rPr lang="nl-BE" sz="1400" dirty="0" err="1">
                <a:solidFill>
                  <a:schemeClr val="bg2"/>
                </a:solidFill>
                <a:latin typeface="Stencil Cargo Army" panose="02000500000000000000" pitchFamily="2" charset="0"/>
              </a:rPr>
              <a:t>crates</a:t>
            </a:r>
            <a:endParaRPr lang="nl-BE" sz="1400" dirty="0">
              <a:solidFill>
                <a:schemeClr val="bg2"/>
              </a:solidFill>
              <a:latin typeface="Stencil Cargo Army" panose="02000500000000000000" pitchFamily="2" charset="0"/>
            </a:endParaRPr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3889F6B6-3A60-4047-8797-75379965A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6007" y="4028082"/>
            <a:ext cx="1980024" cy="88899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BAC2BA9-23EA-4C2B-9329-DDC3DA68CD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6" r="12000"/>
          <a:stretch/>
        </p:blipFill>
        <p:spPr>
          <a:xfrm>
            <a:off x="6726006" y="2798993"/>
            <a:ext cx="1980024" cy="90001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54A19C97-AE95-4A92-A407-615D03725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040" y="5218518"/>
            <a:ext cx="1973990" cy="91051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67BC7F7F-6D8A-4DE4-80D8-CC487B43B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5972" y="2786672"/>
            <a:ext cx="1816826" cy="65694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D7518513-EAD7-4BCF-834E-28003D3766F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240" t="409" r="9880" b="-409"/>
          <a:stretch/>
        </p:blipFill>
        <p:spPr>
          <a:xfrm>
            <a:off x="3395972" y="3691329"/>
            <a:ext cx="1800018" cy="63768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72EF2201-1AED-4071-9A02-A4766DF567D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87" r="5626"/>
          <a:stretch/>
        </p:blipFill>
        <p:spPr>
          <a:xfrm>
            <a:off x="3395970" y="4590674"/>
            <a:ext cx="1800018" cy="63834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5C4D44DC-3F47-45C6-A700-BDCC9DAA87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3042"/>
          <a:stretch/>
        </p:blipFill>
        <p:spPr>
          <a:xfrm>
            <a:off x="3395970" y="5499023"/>
            <a:ext cx="1800019" cy="64471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7081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Afbeelding 41">
            <a:extLst>
              <a:ext uri="{FF2B5EF4-FFF2-40B4-BE49-F238E27FC236}">
                <a16:creationId xmlns:a16="http://schemas.microsoft.com/office/drawing/2014/main" id="{F348B2DC-3079-4C0A-8012-BBE714E4C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869" b="26236"/>
          <a:stretch/>
        </p:blipFill>
        <p:spPr>
          <a:xfrm>
            <a:off x="8399" y="3782545"/>
            <a:ext cx="12183601" cy="3066493"/>
          </a:xfrm>
          <a:prstGeom prst="rect">
            <a:avLst/>
          </a:prstGeom>
        </p:spPr>
      </p:pic>
      <p:sp>
        <p:nvSpPr>
          <p:cNvPr id="43" name="Rechthoek 42">
            <a:extLst>
              <a:ext uri="{FF2B5EF4-FFF2-40B4-BE49-F238E27FC236}">
                <a16:creationId xmlns:a16="http://schemas.microsoft.com/office/drawing/2014/main" id="{EFE1E222-10CF-4D89-BBDD-574704C4D739}"/>
              </a:ext>
            </a:extLst>
          </p:cNvPr>
          <p:cNvSpPr/>
          <p:nvPr/>
        </p:nvSpPr>
        <p:spPr>
          <a:xfrm>
            <a:off x="0" y="3782545"/>
            <a:ext cx="12183601" cy="3075455"/>
          </a:xfrm>
          <a:prstGeom prst="rect">
            <a:avLst/>
          </a:prstGeom>
          <a:solidFill>
            <a:srgbClr val="FFFFFF">
              <a:alpha val="25882"/>
            </a:srgb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B237972B-C642-4260-9C44-F0B362DDBF19}"/>
              </a:ext>
            </a:extLst>
          </p:cNvPr>
          <p:cNvSpPr/>
          <p:nvPr/>
        </p:nvSpPr>
        <p:spPr>
          <a:xfrm>
            <a:off x="3665973" y="1178975"/>
            <a:ext cx="6660074" cy="6660074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accent1"/>
                </a:solidFill>
                <a:latin typeface="Call Of Ops Duty" panose="02000500000000000000" pitchFamily="2" charset="0"/>
              </a:rPr>
              <a:t>Reporting range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  <a:latin typeface="Call Of Ops Duty" panose="02000500000000000000" pitchFamily="2" charset="0"/>
              </a:rPr>
              <a:t>Boarding range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8E70BB-7F2E-4B9F-ACB2-2DC01586D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Moveable</a:t>
            </a:r>
            <a:r>
              <a:rPr lang="nl-BE" dirty="0"/>
              <a:t> cargo</a:t>
            </a:r>
          </a:p>
        </p:txBody>
      </p:sp>
      <p:sp>
        <p:nvSpPr>
          <p:cNvPr id="17" name="Pijl: rechts 16">
            <a:extLst>
              <a:ext uri="{FF2B5EF4-FFF2-40B4-BE49-F238E27FC236}">
                <a16:creationId xmlns:a16="http://schemas.microsoft.com/office/drawing/2014/main" id="{CCE6B465-8D7B-4157-B988-46E0F42B0087}"/>
              </a:ext>
            </a:extLst>
          </p:cNvPr>
          <p:cNvSpPr/>
          <p:nvPr/>
        </p:nvSpPr>
        <p:spPr>
          <a:xfrm>
            <a:off x="2135956" y="3248998"/>
            <a:ext cx="1350016" cy="630008"/>
          </a:xfrm>
          <a:prstGeom prst="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6" name="Pijl: rechts 35">
            <a:extLst>
              <a:ext uri="{FF2B5EF4-FFF2-40B4-BE49-F238E27FC236}">
                <a16:creationId xmlns:a16="http://schemas.microsoft.com/office/drawing/2014/main" id="{F92E4AD5-AB48-47EB-8DA7-E72F177B1331}"/>
              </a:ext>
            </a:extLst>
          </p:cNvPr>
          <p:cNvSpPr/>
          <p:nvPr/>
        </p:nvSpPr>
        <p:spPr>
          <a:xfrm rot="12044647">
            <a:off x="5469058" y="3798311"/>
            <a:ext cx="570950" cy="630008"/>
          </a:xfrm>
          <a:prstGeom prst="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id="{92773012-0674-4C7F-84F3-5483745F2707}"/>
              </a:ext>
            </a:extLst>
          </p:cNvPr>
          <p:cNvSpPr/>
          <p:nvPr/>
        </p:nvSpPr>
        <p:spPr>
          <a:xfrm>
            <a:off x="4430981" y="2520967"/>
            <a:ext cx="540006" cy="540006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tx1"/>
                </a:solidFill>
                <a:latin typeface="Call Of Ops Duty" panose="02000500000000000000" pitchFamily="2" charset="0"/>
              </a:rPr>
              <a:t>1</a:t>
            </a:r>
          </a:p>
        </p:txBody>
      </p:sp>
      <p:sp>
        <p:nvSpPr>
          <p:cNvPr id="38" name="Ovaal 37">
            <a:extLst>
              <a:ext uri="{FF2B5EF4-FFF2-40B4-BE49-F238E27FC236}">
                <a16:creationId xmlns:a16="http://schemas.microsoft.com/office/drawing/2014/main" id="{96FA430C-6AB4-43C6-994A-CE29B8888CD2}"/>
              </a:ext>
            </a:extLst>
          </p:cNvPr>
          <p:cNvSpPr/>
          <p:nvPr/>
        </p:nvSpPr>
        <p:spPr>
          <a:xfrm>
            <a:off x="5375993" y="4509012"/>
            <a:ext cx="540006" cy="540006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tx1"/>
                </a:solidFill>
                <a:latin typeface="Call Of Ops Duty" panose="02000500000000000000" pitchFamily="2" charset="0"/>
              </a:rPr>
              <a:t>2</a:t>
            </a:r>
          </a:p>
        </p:txBody>
      </p:sp>
      <p:sp>
        <p:nvSpPr>
          <p:cNvPr id="39" name="Rechthoek 38">
            <a:extLst>
              <a:ext uri="{FF2B5EF4-FFF2-40B4-BE49-F238E27FC236}">
                <a16:creationId xmlns:a16="http://schemas.microsoft.com/office/drawing/2014/main" id="{41F5D7A0-F7E1-48D7-9479-762123F8F460}"/>
              </a:ext>
            </a:extLst>
          </p:cNvPr>
          <p:cNvSpPr/>
          <p:nvPr/>
        </p:nvSpPr>
        <p:spPr>
          <a:xfrm>
            <a:off x="2855964" y="4918181"/>
            <a:ext cx="2700030" cy="850845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Moveable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cargo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will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board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when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the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carrier is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within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reporting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range.</a:t>
            </a:r>
          </a:p>
        </p:txBody>
      </p:sp>
      <p:sp>
        <p:nvSpPr>
          <p:cNvPr id="41" name="Rechthoek 40">
            <a:extLst>
              <a:ext uri="{FF2B5EF4-FFF2-40B4-BE49-F238E27FC236}">
                <a16:creationId xmlns:a16="http://schemas.microsoft.com/office/drawing/2014/main" id="{76F3A068-277D-4D08-A98B-BC86355F8BB6}"/>
              </a:ext>
            </a:extLst>
          </p:cNvPr>
          <p:cNvSpPr/>
          <p:nvPr/>
        </p:nvSpPr>
        <p:spPr>
          <a:xfrm>
            <a:off x="1441816" y="1768147"/>
            <a:ext cx="3214168" cy="85084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Carriers need to move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within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reporting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range and cargo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will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report.</a:t>
            </a:r>
          </a:p>
        </p:txBody>
      </p:sp>
      <p:pic>
        <p:nvPicPr>
          <p:cNvPr id="40" name="Afbeelding 39">
            <a:extLst>
              <a:ext uri="{FF2B5EF4-FFF2-40B4-BE49-F238E27FC236}">
                <a16:creationId xmlns:a16="http://schemas.microsoft.com/office/drawing/2014/main" id="{698FA5A0-D3B2-4CD8-9F76-BCDE7F12B9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07" r="25694"/>
          <a:stretch/>
        </p:blipFill>
        <p:spPr>
          <a:xfrm>
            <a:off x="425937" y="3132057"/>
            <a:ext cx="1170014" cy="656947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6" name="Afbeelding 45">
            <a:extLst>
              <a:ext uri="{FF2B5EF4-FFF2-40B4-BE49-F238E27FC236}">
                <a16:creationId xmlns:a16="http://schemas.microsoft.com/office/drawing/2014/main" id="{405785AD-6A5C-4F86-8E73-3B358C2C1F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07" r="25694"/>
          <a:stretch/>
        </p:blipFill>
        <p:spPr>
          <a:xfrm>
            <a:off x="3935976" y="3402060"/>
            <a:ext cx="1170014" cy="656947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8" name="Afbeelding 47">
            <a:extLst>
              <a:ext uri="{FF2B5EF4-FFF2-40B4-BE49-F238E27FC236}">
                <a16:creationId xmlns:a16="http://schemas.microsoft.com/office/drawing/2014/main" id="{C92FDC0C-A619-4810-B209-FD47778C4E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46" r="12000"/>
          <a:stretch/>
        </p:blipFill>
        <p:spPr>
          <a:xfrm>
            <a:off x="6276002" y="4239009"/>
            <a:ext cx="1383723" cy="628964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294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Afbeelding 50">
            <a:extLst>
              <a:ext uri="{FF2B5EF4-FFF2-40B4-BE49-F238E27FC236}">
                <a16:creationId xmlns:a16="http://schemas.microsoft.com/office/drawing/2014/main" id="{5C4BA933-8B5F-46CF-B2BA-D623B2389B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781" b="-138"/>
          <a:stretch/>
        </p:blipFill>
        <p:spPr>
          <a:xfrm>
            <a:off x="0" y="3769966"/>
            <a:ext cx="12192000" cy="3079072"/>
          </a:xfrm>
          <a:prstGeom prst="rect">
            <a:avLst/>
          </a:prstGeom>
        </p:spPr>
      </p:pic>
      <p:sp>
        <p:nvSpPr>
          <p:cNvPr id="52" name="Rechthoek 51">
            <a:extLst>
              <a:ext uri="{FF2B5EF4-FFF2-40B4-BE49-F238E27FC236}">
                <a16:creationId xmlns:a16="http://schemas.microsoft.com/office/drawing/2014/main" id="{1EA41496-A759-48BC-864F-CD195CE76435}"/>
              </a:ext>
            </a:extLst>
          </p:cNvPr>
          <p:cNvSpPr/>
          <p:nvPr/>
        </p:nvSpPr>
        <p:spPr>
          <a:xfrm>
            <a:off x="0" y="3773583"/>
            <a:ext cx="12183601" cy="3075455"/>
          </a:xfrm>
          <a:prstGeom prst="rect">
            <a:avLst/>
          </a:prstGeom>
          <a:solidFill>
            <a:srgbClr val="FFFFFF">
              <a:alpha val="25882"/>
            </a:srgb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B237972B-C642-4260-9C44-F0B362DDBF19}"/>
              </a:ext>
            </a:extLst>
          </p:cNvPr>
          <p:cNvSpPr/>
          <p:nvPr/>
        </p:nvSpPr>
        <p:spPr>
          <a:xfrm>
            <a:off x="3665973" y="1178975"/>
            <a:ext cx="6660074" cy="6660074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accent1"/>
                </a:solidFill>
                <a:latin typeface="Call Of Ops Duty" panose="02000500000000000000" pitchFamily="2" charset="0"/>
              </a:rPr>
              <a:t>Reporting range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50899F6F-1910-49EC-86BB-82C7ABF068C4}"/>
              </a:ext>
            </a:extLst>
          </p:cNvPr>
          <p:cNvSpPr/>
          <p:nvPr/>
        </p:nvSpPr>
        <p:spPr>
          <a:xfrm>
            <a:off x="5547971" y="3060973"/>
            <a:ext cx="2896078" cy="2896078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1"/>
                </a:solidFill>
                <a:latin typeface="Call Of Ops Duty" panose="02000500000000000000" pitchFamily="2" charset="0"/>
              </a:rPr>
              <a:t>Near</a:t>
            </a:r>
            <a:endParaRPr lang="nl-BE" sz="2000" dirty="0">
              <a:solidFill>
                <a:schemeClr val="accent1"/>
              </a:solidFill>
              <a:latin typeface="Call Of Ops Duty" panose="02000500000000000000" pitchFamily="2" charset="0"/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  <a:latin typeface="Call Of Ops Duty" panose="02000500000000000000" pitchFamily="2" charset="0"/>
              </a:rPr>
              <a:t>range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8E70BB-7F2E-4B9F-ACB2-2DC01586D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stationary</a:t>
            </a:r>
            <a:r>
              <a:rPr lang="nl-BE" dirty="0"/>
              <a:t> cargo</a:t>
            </a:r>
          </a:p>
        </p:txBody>
      </p:sp>
      <p:sp>
        <p:nvSpPr>
          <p:cNvPr id="17" name="Pijl: rechts 16">
            <a:extLst>
              <a:ext uri="{FF2B5EF4-FFF2-40B4-BE49-F238E27FC236}">
                <a16:creationId xmlns:a16="http://schemas.microsoft.com/office/drawing/2014/main" id="{CCE6B465-8D7B-4157-B988-46E0F42B0087}"/>
              </a:ext>
            </a:extLst>
          </p:cNvPr>
          <p:cNvSpPr/>
          <p:nvPr/>
        </p:nvSpPr>
        <p:spPr>
          <a:xfrm>
            <a:off x="2135956" y="3248998"/>
            <a:ext cx="1350016" cy="630008"/>
          </a:xfrm>
          <a:prstGeom prst="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6" name="Pijl: rechts 35">
            <a:extLst>
              <a:ext uri="{FF2B5EF4-FFF2-40B4-BE49-F238E27FC236}">
                <a16:creationId xmlns:a16="http://schemas.microsoft.com/office/drawing/2014/main" id="{F92E4AD5-AB48-47EB-8DA7-E72F177B1331}"/>
              </a:ext>
            </a:extLst>
          </p:cNvPr>
          <p:cNvSpPr/>
          <p:nvPr/>
        </p:nvSpPr>
        <p:spPr>
          <a:xfrm rot="1450687">
            <a:off x="5244756" y="3924443"/>
            <a:ext cx="497659" cy="630008"/>
          </a:xfrm>
          <a:prstGeom prst="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id="{92773012-0674-4C7F-84F3-5483745F2707}"/>
              </a:ext>
            </a:extLst>
          </p:cNvPr>
          <p:cNvSpPr/>
          <p:nvPr/>
        </p:nvSpPr>
        <p:spPr>
          <a:xfrm>
            <a:off x="4430981" y="2520967"/>
            <a:ext cx="540006" cy="540006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tx1"/>
                </a:solidFill>
                <a:latin typeface="Call Of Ops Duty" panose="02000500000000000000" pitchFamily="2" charset="0"/>
              </a:rPr>
              <a:t>1</a:t>
            </a:r>
          </a:p>
        </p:txBody>
      </p:sp>
      <p:sp>
        <p:nvSpPr>
          <p:cNvPr id="38" name="Ovaal 37">
            <a:extLst>
              <a:ext uri="{FF2B5EF4-FFF2-40B4-BE49-F238E27FC236}">
                <a16:creationId xmlns:a16="http://schemas.microsoft.com/office/drawing/2014/main" id="{96FA430C-6AB4-43C6-994A-CE29B8888CD2}"/>
              </a:ext>
            </a:extLst>
          </p:cNvPr>
          <p:cNvSpPr/>
          <p:nvPr/>
        </p:nvSpPr>
        <p:spPr>
          <a:xfrm>
            <a:off x="6096000" y="3248998"/>
            <a:ext cx="540006" cy="540006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tx1"/>
                </a:solidFill>
                <a:latin typeface="Call Of Ops Duty" panose="02000500000000000000" pitchFamily="2" charset="0"/>
              </a:rPr>
              <a:t>2</a:t>
            </a:r>
          </a:p>
        </p:txBody>
      </p:sp>
      <p:sp>
        <p:nvSpPr>
          <p:cNvPr id="39" name="Rechthoek 38">
            <a:extLst>
              <a:ext uri="{FF2B5EF4-FFF2-40B4-BE49-F238E27FC236}">
                <a16:creationId xmlns:a16="http://schemas.microsoft.com/office/drawing/2014/main" id="{41F5D7A0-F7E1-48D7-9479-762123F8F460}"/>
              </a:ext>
            </a:extLst>
          </p:cNvPr>
          <p:cNvSpPr/>
          <p:nvPr/>
        </p:nvSpPr>
        <p:spPr>
          <a:xfrm>
            <a:off x="6456004" y="5505336"/>
            <a:ext cx="3231865" cy="602012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Carriers need to move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within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near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range to load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fixed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cargo.</a:t>
            </a:r>
          </a:p>
        </p:txBody>
      </p:sp>
      <p:sp>
        <p:nvSpPr>
          <p:cNvPr id="47" name="Ovaal 46">
            <a:extLst>
              <a:ext uri="{FF2B5EF4-FFF2-40B4-BE49-F238E27FC236}">
                <a16:creationId xmlns:a16="http://schemas.microsoft.com/office/drawing/2014/main" id="{42E029D4-1A5F-49D3-9E39-1E9CEE765B01}"/>
              </a:ext>
            </a:extLst>
          </p:cNvPr>
          <p:cNvSpPr/>
          <p:nvPr/>
        </p:nvSpPr>
        <p:spPr>
          <a:xfrm>
            <a:off x="6044977" y="5139019"/>
            <a:ext cx="540006" cy="540006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tx1"/>
                </a:solidFill>
                <a:latin typeface="Call Of Ops Duty" panose="02000500000000000000" pitchFamily="2" charset="0"/>
              </a:rPr>
              <a:t>3</a:t>
            </a:r>
          </a:p>
        </p:txBody>
      </p:sp>
      <p:sp>
        <p:nvSpPr>
          <p:cNvPr id="49" name="Rechthoek 48">
            <a:extLst>
              <a:ext uri="{FF2B5EF4-FFF2-40B4-BE49-F238E27FC236}">
                <a16:creationId xmlns:a16="http://schemas.microsoft.com/office/drawing/2014/main" id="{B25054EB-E899-4AD8-B3B8-4F79848E4E09}"/>
              </a:ext>
            </a:extLst>
          </p:cNvPr>
          <p:cNvSpPr/>
          <p:nvPr/>
        </p:nvSpPr>
        <p:spPr>
          <a:xfrm>
            <a:off x="1441816" y="1768147"/>
            <a:ext cx="3214168" cy="85084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Carriers need to move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within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reporting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range and cargo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will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report.</a:t>
            </a:r>
          </a:p>
        </p:txBody>
      </p:sp>
      <p:sp>
        <p:nvSpPr>
          <p:cNvPr id="50" name="Rechthoek 49">
            <a:extLst>
              <a:ext uri="{FF2B5EF4-FFF2-40B4-BE49-F238E27FC236}">
                <a16:creationId xmlns:a16="http://schemas.microsoft.com/office/drawing/2014/main" id="{96C4C760-0916-41E2-A42D-37CD2F11266D}"/>
              </a:ext>
            </a:extLst>
          </p:cNvPr>
          <p:cNvSpPr/>
          <p:nvPr/>
        </p:nvSpPr>
        <p:spPr>
          <a:xfrm>
            <a:off x="6366003" y="2720200"/>
            <a:ext cx="3093936" cy="618799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The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near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range is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the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minimum range to load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fixed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cargo.</a:t>
            </a:r>
          </a:p>
        </p:txBody>
      </p:sp>
      <p:pic>
        <p:nvPicPr>
          <p:cNvPr id="48" name="Afbeelding 47">
            <a:extLst>
              <a:ext uri="{FF2B5EF4-FFF2-40B4-BE49-F238E27FC236}">
                <a16:creationId xmlns:a16="http://schemas.microsoft.com/office/drawing/2014/main" id="{1E512ABB-F697-4592-BE05-02032DAE8A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07" r="25694"/>
          <a:stretch/>
        </p:blipFill>
        <p:spPr>
          <a:xfrm>
            <a:off x="425937" y="3132057"/>
            <a:ext cx="1170014" cy="656947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3" name="Afbeelding 52">
            <a:extLst>
              <a:ext uri="{FF2B5EF4-FFF2-40B4-BE49-F238E27FC236}">
                <a16:creationId xmlns:a16="http://schemas.microsoft.com/office/drawing/2014/main" id="{9C3D4CA8-9B55-4B80-9AA8-1517E3D5F2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07" r="25694"/>
          <a:stretch/>
        </p:blipFill>
        <p:spPr>
          <a:xfrm>
            <a:off x="3935976" y="3402060"/>
            <a:ext cx="1170014" cy="656947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Afbeelding 53">
            <a:extLst>
              <a:ext uri="{FF2B5EF4-FFF2-40B4-BE49-F238E27FC236}">
                <a16:creationId xmlns:a16="http://schemas.microsoft.com/office/drawing/2014/main" id="{16E4A5FA-7E4C-4A70-B3BC-37C973AF33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46" r="12000"/>
          <a:stretch/>
        </p:blipFill>
        <p:spPr>
          <a:xfrm>
            <a:off x="6276002" y="4239009"/>
            <a:ext cx="1383723" cy="628964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Afbeelding 54">
            <a:extLst>
              <a:ext uri="{FF2B5EF4-FFF2-40B4-BE49-F238E27FC236}">
                <a16:creationId xmlns:a16="http://schemas.microsoft.com/office/drawing/2014/main" id="{30779A0A-1159-45B6-BF6C-DC9A33DE25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07" r="25694"/>
          <a:stretch/>
        </p:blipFill>
        <p:spPr>
          <a:xfrm>
            <a:off x="5195989" y="4572073"/>
            <a:ext cx="1170014" cy="656947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694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Afbeelding 58">
            <a:extLst>
              <a:ext uri="{FF2B5EF4-FFF2-40B4-BE49-F238E27FC236}">
                <a16:creationId xmlns:a16="http://schemas.microsoft.com/office/drawing/2014/main" id="{26694895-727C-43C5-8CF7-42E61AC868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859" b="23407"/>
          <a:stretch/>
        </p:blipFill>
        <p:spPr>
          <a:xfrm>
            <a:off x="0" y="3781988"/>
            <a:ext cx="12192000" cy="3067050"/>
          </a:xfrm>
          <a:prstGeom prst="rect">
            <a:avLst/>
          </a:prstGeom>
        </p:spPr>
      </p:pic>
      <p:sp>
        <p:nvSpPr>
          <p:cNvPr id="60" name="Rechthoek 59">
            <a:extLst>
              <a:ext uri="{FF2B5EF4-FFF2-40B4-BE49-F238E27FC236}">
                <a16:creationId xmlns:a16="http://schemas.microsoft.com/office/drawing/2014/main" id="{343575A2-57A1-4DE6-B5F5-4C12993642B8}"/>
              </a:ext>
            </a:extLst>
          </p:cNvPr>
          <p:cNvSpPr/>
          <p:nvPr/>
        </p:nvSpPr>
        <p:spPr>
          <a:xfrm>
            <a:off x="0" y="3782545"/>
            <a:ext cx="12183601" cy="3075455"/>
          </a:xfrm>
          <a:prstGeom prst="rect">
            <a:avLst/>
          </a:prstGeom>
          <a:solidFill>
            <a:srgbClr val="FFFFFF">
              <a:alpha val="25882"/>
            </a:srgb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B237972B-C642-4260-9C44-F0B362DDBF19}"/>
              </a:ext>
            </a:extLst>
          </p:cNvPr>
          <p:cNvSpPr/>
          <p:nvPr/>
        </p:nvSpPr>
        <p:spPr>
          <a:xfrm>
            <a:off x="3665973" y="1178975"/>
            <a:ext cx="6660074" cy="6660074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accent1"/>
                </a:solidFill>
                <a:latin typeface="Call Of Ops Duty" panose="02000500000000000000" pitchFamily="2" charset="0"/>
              </a:rPr>
              <a:t>Cargo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  <a:latin typeface="Call Of Ops Duty" panose="02000500000000000000" pitchFamily="2" charset="0"/>
              </a:rPr>
              <a:t>Reporting range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8E70BB-7F2E-4B9F-ACB2-2DC01586D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Sling</a:t>
            </a:r>
            <a:r>
              <a:rPr lang="nl-BE" dirty="0"/>
              <a:t> </a:t>
            </a:r>
            <a:r>
              <a:rPr lang="nl-BE" dirty="0" err="1"/>
              <a:t>loadable</a:t>
            </a:r>
            <a:r>
              <a:rPr lang="nl-BE" dirty="0"/>
              <a:t> cargo</a:t>
            </a:r>
          </a:p>
        </p:txBody>
      </p:sp>
      <p:sp>
        <p:nvSpPr>
          <p:cNvPr id="17" name="Pijl: rechts 16">
            <a:extLst>
              <a:ext uri="{FF2B5EF4-FFF2-40B4-BE49-F238E27FC236}">
                <a16:creationId xmlns:a16="http://schemas.microsoft.com/office/drawing/2014/main" id="{CCE6B465-8D7B-4157-B988-46E0F42B0087}"/>
              </a:ext>
            </a:extLst>
          </p:cNvPr>
          <p:cNvSpPr/>
          <p:nvPr/>
        </p:nvSpPr>
        <p:spPr>
          <a:xfrm>
            <a:off x="2135956" y="3248998"/>
            <a:ext cx="1350016" cy="630008"/>
          </a:xfrm>
          <a:prstGeom prst="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id="{92773012-0674-4C7F-84F3-5483745F2707}"/>
              </a:ext>
            </a:extLst>
          </p:cNvPr>
          <p:cNvSpPr/>
          <p:nvPr/>
        </p:nvSpPr>
        <p:spPr>
          <a:xfrm>
            <a:off x="4475982" y="2438989"/>
            <a:ext cx="540006" cy="540006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tx1"/>
                </a:solidFill>
                <a:latin typeface="Call Of Ops Duty" panose="02000500000000000000" pitchFamily="2" charset="0"/>
              </a:rPr>
              <a:t>1</a:t>
            </a:r>
          </a:p>
        </p:txBody>
      </p:sp>
      <p:sp>
        <p:nvSpPr>
          <p:cNvPr id="38" name="Ovaal 37">
            <a:extLst>
              <a:ext uri="{FF2B5EF4-FFF2-40B4-BE49-F238E27FC236}">
                <a16:creationId xmlns:a16="http://schemas.microsoft.com/office/drawing/2014/main" id="{96FA430C-6AB4-43C6-994A-CE29B8888CD2}"/>
              </a:ext>
            </a:extLst>
          </p:cNvPr>
          <p:cNvSpPr/>
          <p:nvPr/>
        </p:nvSpPr>
        <p:spPr>
          <a:xfrm>
            <a:off x="5555994" y="4149008"/>
            <a:ext cx="540006" cy="540006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tx1"/>
                </a:solidFill>
                <a:latin typeface="Call Of Ops Duty" panose="02000500000000000000" pitchFamily="2" charset="0"/>
              </a:rPr>
              <a:t>2</a:t>
            </a:r>
          </a:p>
        </p:txBody>
      </p:sp>
      <p:sp>
        <p:nvSpPr>
          <p:cNvPr id="49" name="Rechthoek 48">
            <a:extLst>
              <a:ext uri="{FF2B5EF4-FFF2-40B4-BE49-F238E27FC236}">
                <a16:creationId xmlns:a16="http://schemas.microsoft.com/office/drawing/2014/main" id="{B25054EB-E899-4AD8-B3B8-4F79848E4E09}"/>
              </a:ext>
            </a:extLst>
          </p:cNvPr>
          <p:cNvSpPr/>
          <p:nvPr/>
        </p:nvSpPr>
        <p:spPr>
          <a:xfrm>
            <a:off x="1441816" y="1768147"/>
            <a:ext cx="3214168" cy="85084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Carriers need to move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within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reporting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range and cargo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will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report.</a:t>
            </a:r>
          </a:p>
        </p:txBody>
      </p:sp>
      <p:sp>
        <p:nvSpPr>
          <p:cNvPr id="50" name="Rechthoek 49">
            <a:extLst>
              <a:ext uri="{FF2B5EF4-FFF2-40B4-BE49-F238E27FC236}">
                <a16:creationId xmlns:a16="http://schemas.microsoft.com/office/drawing/2014/main" id="{96C4C760-0916-41E2-A42D-37CD2F11266D}"/>
              </a:ext>
            </a:extLst>
          </p:cNvPr>
          <p:cNvSpPr/>
          <p:nvPr/>
        </p:nvSpPr>
        <p:spPr>
          <a:xfrm>
            <a:off x="2642060" y="4520220"/>
            <a:ext cx="3093936" cy="618799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Follow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the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normal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dcs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procedure to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sling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load cargo.</a:t>
            </a:r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EBC6610E-F1ED-4006-956A-B48F3E01AFF6}"/>
              </a:ext>
            </a:extLst>
          </p:cNvPr>
          <p:cNvSpPr/>
          <p:nvPr/>
        </p:nvSpPr>
        <p:spPr>
          <a:xfrm>
            <a:off x="7716018" y="4419011"/>
            <a:ext cx="540006" cy="540006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tx1"/>
                </a:solidFill>
                <a:latin typeface="Call Of Ops Duty" panose="02000500000000000000" pitchFamily="2" charset="0"/>
              </a:rPr>
              <a:t>3</a:t>
            </a:r>
          </a:p>
        </p:txBody>
      </p:sp>
      <p:sp>
        <p:nvSpPr>
          <p:cNvPr id="51" name="Rechthoek 50">
            <a:extLst>
              <a:ext uri="{FF2B5EF4-FFF2-40B4-BE49-F238E27FC236}">
                <a16:creationId xmlns:a16="http://schemas.microsoft.com/office/drawing/2014/main" id="{A44AA8AF-D697-41E8-97EF-DA00E14F737B}"/>
              </a:ext>
            </a:extLst>
          </p:cNvPr>
          <p:cNvSpPr/>
          <p:nvPr/>
        </p:nvSpPr>
        <p:spPr>
          <a:xfrm>
            <a:off x="8076022" y="4779015"/>
            <a:ext cx="3093936" cy="618799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Sling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loading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is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only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possible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with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helicopter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carriers.</a:t>
            </a:r>
          </a:p>
        </p:txBody>
      </p:sp>
      <p:pic>
        <p:nvPicPr>
          <p:cNvPr id="41" name="Afbeelding 40">
            <a:extLst>
              <a:ext uri="{FF2B5EF4-FFF2-40B4-BE49-F238E27FC236}">
                <a16:creationId xmlns:a16="http://schemas.microsoft.com/office/drawing/2014/main" id="{3B172BBB-2023-4AA7-8CD0-D87A4AC1B1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6" r="12000"/>
          <a:stretch/>
        </p:blipFill>
        <p:spPr>
          <a:xfrm>
            <a:off x="6276002" y="4239009"/>
            <a:ext cx="1383723" cy="628964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2" name="Afbeelding 41">
            <a:extLst>
              <a:ext uri="{FF2B5EF4-FFF2-40B4-BE49-F238E27FC236}">
                <a16:creationId xmlns:a16="http://schemas.microsoft.com/office/drawing/2014/main" id="{AC8DDCF7-3F37-456B-AF7E-BDD9F39A32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40" t="409" r="9880" b="-409"/>
          <a:stretch/>
        </p:blipFill>
        <p:spPr>
          <a:xfrm>
            <a:off x="6157953" y="3329422"/>
            <a:ext cx="1800018" cy="637681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8" name="Pijl: rechts 57">
            <a:extLst>
              <a:ext uri="{FF2B5EF4-FFF2-40B4-BE49-F238E27FC236}">
                <a16:creationId xmlns:a16="http://schemas.microsoft.com/office/drawing/2014/main" id="{EF2159CF-5ED7-4053-92AC-720ECB776F27}"/>
              </a:ext>
            </a:extLst>
          </p:cNvPr>
          <p:cNvSpPr/>
          <p:nvPr/>
        </p:nvSpPr>
        <p:spPr>
          <a:xfrm rot="378945">
            <a:off x="5615971" y="3301451"/>
            <a:ext cx="988381" cy="630008"/>
          </a:xfrm>
          <a:prstGeom prst="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pic>
        <p:nvPicPr>
          <p:cNvPr id="43" name="Afbeelding 42">
            <a:extLst>
              <a:ext uri="{FF2B5EF4-FFF2-40B4-BE49-F238E27FC236}">
                <a16:creationId xmlns:a16="http://schemas.microsoft.com/office/drawing/2014/main" id="{78D7F613-C286-43C7-97E5-4C0819FC2E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40" t="409" r="9880" b="-409"/>
          <a:stretch/>
        </p:blipFill>
        <p:spPr>
          <a:xfrm>
            <a:off x="3575972" y="3338999"/>
            <a:ext cx="1800018" cy="637681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4" name="Afbeelding 43">
            <a:extLst>
              <a:ext uri="{FF2B5EF4-FFF2-40B4-BE49-F238E27FC236}">
                <a16:creationId xmlns:a16="http://schemas.microsoft.com/office/drawing/2014/main" id="{3B3AF9DD-936E-48C3-8AE5-94BA8E06C8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40" t="409" r="9880" b="-409"/>
          <a:stretch/>
        </p:blipFill>
        <p:spPr>
          <a:xfrm>
            <a:off x="155936" y="3338999"/>
            <a:ext cx="1800018" cy="637681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683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Afbeelding 50">
            <a:extLst>
              <a:ext uri="{FF2B5EF4-FFF2-40B4-BE49-F238E27FC236}">
                <a16:creationId xmlns:a16="http://schemas.microsoft.com/office/drawing/2014/main" id="{5C4BA933-8B5F-46CF-B2BA-D623B2389B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781" b="-138"/>
          <a:stretch/>
        </p:blipFill>
        <p:spPr>
          <a:xfrm>
            <a:off x="0" y="3769966"/>
            <a:ext cx="12192000" cy="3079072"/>
          </a:xfrm>
          <a:prstGeom prst="rect">
            <a:avLst/>
          </a:prstGeom>
        </p:spPr>
      </p:pic>
      <p:sp>
        <p:nvSpPr>
          <p:cNvPr id="52" name="Rechthoek 51">
            <a:extLst>
              <a:ext uri="{FF2B5EF4-FFF2-40B4-BE49-F238E27FC236}">
                <a16:creationId xmlns:a16="http://schemas.microsoft.com/office/drawing/2014/main" id="{1EA41496-A759-48BC-864F-CD195CE76435}"/>
              </a:ext>
            </a:extLst>
          </p:cNvPr>
          <p:cNvSpPr/>
          <p:nvPr/>
        </p:nvSpPr>
        <p:spPr>
          <a:xfrm>
            <a:off x="0" y="3773583"/>
            <a:ext cx="12183601" cy="3075455"/>
          </a:xfrm>
          <a:prstGeom prst="rect">
            <a:avLst/>
          </a:prstGeom>
          <a:solidFill>
            <a:srgbClr val="FFFFFF">
              <a:alpha val="25882"/>
            </a:srgb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B237972B-C642-4260-9C44-F0B362DDBF19}"/>
              </a:ext>
            </a:extLst>
          </p:cNvPr>
          <p:cNvSpPr/>
          <p:nvPr/>
        </p:nvSpPr>
        <p:spPr>
          <a:xfrm>
            <a:off x="3665973" y="1178975"/>
            <a:ext cx="6660074" cy="6660074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accent1"/>
                </a:solidFill>
                <a:latin typeface="Call Of Ops Duty" panose="02000500000000000000" pitchFamily="2" charset="0"/>
              </a:rPr>
              <a:t>Reporting range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8E70BB-7F2E-4B9F-ACB2-2DC01586D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stationary</a:t>
            </a:r>
            <a:r>
              <a:rPr lang="nl-BE" dirty="0"/>
              <a:t> cargo </a:t>
            </a:r>
            <a:r>
              <a:rPr lang="nl-BE" dirty="0" err="1"/>
              <a:t>communication</a:t>
            </a:r>
            <a:endParaRPr lang="nl-BE" dirty="0"/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id="{92773012-0674-4C7F-84F3-5483745F2707}"/>
              </a:ext>
            </a:extLst>
          </p:cNvPr>
          <p:cNvSpPr/>
          <p:nvPr/>
        </p:nvSpPr>
        <p:spPr>
          <a:xfrm>
            <a:off x="4978666" y="2687735"/>
            <a:ext cx="540006" cy="540006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>
                <a:solidFill>
                  <a:schemeClr val="tx1"/>
                </a:solidFill>
                <a:latin typeface="Call Of Ops Duty" panose="02000500000000000000" pitchFamily="2" charset="0"/>
              </a:rPr>
              <a:t>1</a:t>
            </a:r>
          </a:p>
        </p:txBody>
      </p:sp>
      <p:sp>
        <p:nvSpPr>
          <p:cNvPr id="49" name="Rechthoek 48">
            <a:extLst>
              <a:ext uri="{FF2B5EF4-FFF2-40B4-BE49-F238E27FC236}">
                <a16:creationId xmlns:a16="http://schemas.microsoft.com/office/drawing/2014/main" id="{B25054EB-E899-4AD8-B3B8-4F79848E4E09}"/>
              </a:ext>
            </a:extLst>
          </p:cNvPr>
          <p:cNvSpPr/>
          <p:nvPr/>
        </p:nvSpPr>
        <p:spPr>
          <a:xfrm>
            <a:off x="1950876" y="1782427"/>
            <a:ext cx="3214168" cy="1067332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A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communication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truck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needs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to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be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nearby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to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be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able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to have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stationary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cargo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location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being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 </a:t>
            </a:r>
            <a:r>
              <a:rPr lang="nl-BE" sz="1600" dirty="0" err="1">
                <a:solidFill>
                  <a:schemeClr val="tx1"/>
                </a:solidFill>
                <a:latin typeface="Call Of Ops Duty" panose="02000500000000000000" pitchFamily="2" charset="0"/>
              </a:rPr>
              <a:t>reported</a:t>
            </a:r>
            <a:r>
              <a:rPr lang="nl-BE" sz="1600" dirty="0">
                <a:solidFill>
                  <a:schemeClr val="tx1"/>
                </a:solidFill>
                <a:latin typeface="Call Of Ops Duty" panose="02000500000000000000" pitchFamily="2" charset="0"/>
              </a:rPr>
              <a:t>.</a:t>
            </a:r>
          </a:p>
        </p:txBody>
      </p:sp>
      <p:pic>
        <p:nvPicPr>
          <p:cNvPr id="19" name="Afbeelding 18">
            <a:extLst>
              <a:ext uri="{FF2B5EF4-FFF2-40B4-BE49-F238E27FC236}">
                <a16:creationId xmlns:a16="http://schemas.microsoft.com/office/drawing/2014/main" id="{64EE0E63-16EF-40DE-9CC5-5965155C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5997" y="4028082"/>
            <a:ext cx="1980024" cy="888990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E5D6C757-2520-4442-973F-B7A04FA614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938" y="3343907"/>
            <a:ext cx="2042213" cy="888990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078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7DDFA9C-73D4-4350-BD73-FCA406C955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Declaration</a:t>
            </a:r>
            <a:r>
              <a:rPr lang="nl-BE" dirty="0"/>
              <a:t> of cargo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A9AE182-3E4A-4CD7-97DD-D0050872533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3801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small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  <a:endParaRPr lang="nl-BE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5188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WORKFLOW EXAMPLE</a:t>
            </a:r>
          </a:p>
        </p:txBody>
      </p:sp>
      <p:sp>
        <p:nvSpPr>
          <p:cNvPr id="75" name="Rechthoek 74"/>
          <p:cNvSpPr/>
          <p:nvPr/>
        </p:nvSpPr>
        <p:spPr>
          <a:xfrm>
            <a:off x="934444" y="2348988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Idle</a:t>
            </a:r>
            <a:endParaRPr lang="nl-BE" sz="1400" b="1" dirty="0"/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583440" y="2582991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met pijl 78"/>
          <p:cNvCxnSpPr>
            <a:cxnSpLocks/>
            <a:stCxn id="75" idx="3"/>
            <a:endCxn id="66" idx="1"/>
          </p:cNvCxnSpPr>
          <p:nvPr/>
        </p:nvCxnSpPr>
        <p:spPr>
          <a:xfrm>
            <a:off x="1870444" y="2582991"/>
            <a:ext cx="445514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349437" y="2465989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41" name="Rechthoek 40"/>
          <p:cNvSpPr/>
          <p:nvPr/>
        </p:nvSpPr>
        <p:spPr>
          <a:xfrm>
            <a:off x="9246035" y="6219031"/>
            <a:ext cx="1260029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STATE</a:t>
            </a:r>
          </a:p>
        </p:txBody>
      </p:sp>
      <p:sp>
        <p:nvSpPr>
          <p:cNvPr id="42" name="Afgeronde rechthoek 11"/>
          <p:cNvSpPr/>
          <p:nvPr/>
        </p:nvSpPr>
        <p:spPr>
          <a:xfrm>
            <a:off x="10686051" y="6219031"/>
            <a:ext cx="1260014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EVENT</a:t>
            </a:r>
          </a:p>
        </p:txBody>
      </p:sp>
      <p:sp>
        <p:nvSpPr>
          <p:cNvPr id="50" name="Rechthoek 49">
            <a:extLst>
              <a:ext uri="{FF2B5EF4-FFF2-40B4-BE49-F238E27FC236}">
                <a16:creationId xmlns:a16="http://schemas.microsoft.com/office/drawing/2014/main" id="{A89F68E9-7E92-4957-89DA-5FDD1D7431AD}"/>
              </a:ext>
            </a:extLst>
          </p:cNvPr>
          <p:cNvSpPr/>
          <p:nvPr/>
        </p:nvSpPr>
        <p:spPr>
          <a:xfrm>
            <a:off x="3719984" y="234898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F4B5B0C7-83A2-4425-BADA-D7C1AE5FFA65}"/>
              </a:ext>
            </a:extLst>
          </p:cNvPr>
          <p:cNvCxnSpPr>
            <a:cxnSpLocks/>
            <a:stCxn id="66" idx="3"/>
            <a:endCxn id="50" idx="1"/>
          </p:cNvCxnSpPr>
          <p:nvPr/>
        </p:nvCxnSpPr>
        <p:spPr>
          <a:xfrm>
            <a:off x="3215968" y="258299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AAF4ECCC-CA7D-426A-81FC-C81E2312233A}"/>
              </a:ext>
            </a:extLst>
          </p:cNvPr>
          <p:cNvCxnSpPr>
            <a:cxnSpLocks/>
            <a:stCxn id="69" idx="1"/>
            <a:endCxn id="75" idx="2"/>
          </p:cNvCxnSpPr>
          <p:nvPr/>
        </p:nvCxnSpPr>
        <p:spPr>
          <a:xfrm rot="10800000">
            <a:off x="1402444" y="2816994"/>
            <a:ext cx="913514" cy="657009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98C89425-7E29-471E-99B9-1C52BEF84B15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4655984" y="258299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11">
            <a:extLst>
              <a:ext uri="{FF2B5EF4-FFF2-40B4-BE49-F238E27FC236}">
                <a16:creationId xmlns:a16="http://schemas.microsoft.com/office/drawing/2014/main" id="{341FAE0A-BB29-4A4A-87EC-22D0CED4D938}"/>
              </a:ext>
            </a:extLst>
          </p:cNvPr>
          <p:cNvSpPr/>
          <p:nvPr/>
        </p:nvSpPr>
        <p:spPr>
          <a:xfrm>
            <a:off x="2315958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Start</a:t>
            </a:r>
          </a:p>
        </p:txBody>
      </p:sp>
      <p:sp>
        <p:nvSpPr>
          <p:cNvPr id="69" name="Afgeronde rechthoek 11">
            <a:extLst>
              <a:ext uri="{FF2B5EF4-FFF2-40B4-BE49-F238E27FC236}">
                <a16:creationId xmlns:a16="http://schemas.microsoft.com/office/drawing/2014/main" id="{6B0E04D0-CF6E-4ED0-99EA-F01467092936}"/>
              </a:ext>
            </a:extLst>
          </p:cNvPr>
          <p:cNvSpPr/>
          <p:nvPr/>
        </p:nvSpPr>
        <p:spPr>
          <a:xfrm>
            <a:off x="2315958" y="3248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Stop</a:t>
            </a:r>
          </a:p>
        </p:txBody>
      </p:sp>
      <p:sp>
        <p:nvSpPr>
          <p:cNvPr id="112" name="Afgeronde rechthoek 11">
            <a:extLst>
              <a:ext uri="{FF2B5EF4-FFF2-40B4-BE49-F238E27FC236}">
                <a16:creationId xmlns:a16="http://schemas.microsoft.com/office/drawing/2014/main" id="{605C414F-E0E6-436B-ACEB-9B9B99F9B101}"/>
              </a:ext>
            </a:extLst>
          </p:cNvPr>
          <p:cNvSpPr/>
          <p:nvPr/>
        </p:nvSpPr>
        <p:spPr>
          <a:xfrm>
            <a:off x="5105989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</a:t>
            </a:r>
          </a:p>
        </p:txBody>
      </p:sp>
      <p:sp>
        <p:nvSpPr>
          <p:cNvPr id="113" name="Afgeronde rechthoek 11">
            <a:extLst>
              <a:ext uri="{FF2B5EF4-FFF2-40B4-BE49-F238E27FC236}">
                <a16:creationId xmlns:a16="http://schemas.microsoft.com/office/drawing/2014/main" id="{FB908165-D4C8-427C-961B-BFBB617088F4}"/>
              </a:ext>
            </a:extLst>
          </p:cNvPr>
          <p:cNvSpPr/>
          <p:nvPr/>
        </p:nvSpPr>
        <p:spPr>
          <a:xfrm>
            <a:off x="511163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Pickup</a:t>
            </a:r>
            <a:endParaRPr lang="nl-BE" sz="1400" b="1" dirty="0"/>
          </a:p>
        </p:txBody>
      </p:sp>
      <p:cxnSp>
        <p:nvCxnSpPr>
          <p:cNvPr id="115" name="Verbindingslijn: gebogen 114">
            <a:extLst>
              <a:ext uri="{FF2B5EF4-FFF2-40B4-BE49-F238E27FC236}">
                <a16:creationId xmlns:a16="http://schemas.microsoft.com/office/drawing/2014/main" id="{FE19F168-F10A-4D9D-A566-80FF15960365}"/>
              </a:ext>
            </a:extLst>
          </p:cNvPr>
          <p:cNvCxnSpPr>
            <a:cxnSpLocks/>
            <a:stCxn id="50" idx="2"/>
            <a:endCxn id="113" idx="1"/>
          </p:cNvCxnSpPr>
          <p:nvPr/>
        </p:nvCxnSpPr>
        <p:spPr>
          <a:xfrm rot="16200000" flipH="1">
            <a:off x="4316803" y="2688174"/>
            <a:ext cx="666008" cy="923647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Afgeronde rechthoek 11">
            <a:extLst>
              <a:ext uri="{FF2B5EF4-FFF2-40B4-BE49-F238E27FC236}">
                <a16:creationId xmlns:a16="http://schemas.microsoft.com/office/drawing/2014/main" id="{55FE8612-7C2C-4C90-A496-0C9FF82453B2}"/>
              </a:ext>
            </a:extLst>
          </p:cNvPr>
          <p:cNvSpPr/>
          <p:nvPr/>
        </p:nvSpPr>
        <p:spPr>
          <a:xfrm>
            <a:off x="5105989" y="4149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Deploy</a:t>
            </a:r>
            <a:endParaRPr lang="nl-BE" sz="1400" b="1" dirty="0"/>
          </a:p>
        </p:txBody>
      </p:sp>
      <p:sp>
        <p:nvSpPr>
          <p:cNvPr id="120" name="Rechthoek 119">
            <a:extLst>
              <a:ext uri="{FF2B5EF4-FFF2-40B4-BE49-F238E27FC236}">
                <a16:creationId xmlns:a16="http://schemas.microsoft.com/office/drawing/2014/main" id="{FCA8523C-D131-4FA7-976D-8E7CB7A45942}"/>
              </a:ext>
            </a:extLst>
          </p:cNvPr>
          <p:cNvSpPr/>
          <p:nvPr/>
        </p:nvSpPr>
        <p:spPr>
          <a:xfrm>
            <a:off x="6546005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8C658E62-127F-4FA0-9904-44F1C3EC2BF3}"/>
              </a:ext>
            </a:extLst>
          </p:cNvPr>
          <p:cNvCxnSpPr>
            <a:cxnSpLocks/>
            <a:stCxn id="113" idx="3"/>
            <a:endCxn id="120" idx="1"/>
          </p:cNvCxnSpPr>
          <p:nvPr/>
        </p:nvCxnSpPr>
        <p:spPr>
          <a:xfrm>
            <a:off x="6011641" y="3483002"/>
            <a:ext cx="53436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Afgeronde rechthoek 11">
            <a:extLst>
              <a:ext uri="{FF2B5EF4-FFF2-40B4-BE49-F238E27FC236}">
                <a16:creationId xmlns:a16="http://schemas.microsoft.com/office/drawing/2014/main" id="{3A318A72-E2B7-4749-AF34-D0FE92E0487E}"/>
              </a:ext>
            </a:extLst>
          </p:cNvPr>
          <p:cNvSpPr/>
          <p:nvPr/>
        </p:nvSpPr>
        <p:spPr>
          <a:xfrm>
            <a:off x="798602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Load</a:t>
            </a:r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id="{1E9DAAAE-C3C5-41B7-82E5-0B660EF6E5CD}"/>
              </a:ext>
            </a:extLst>
          </p:cNvPr>
          <p:cNvSpPr/>
          <p:nvPr/>
        </p:nvSpPr>
        <p:spPr>
          <a:xfrm>
            <a:off x="9336036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24" name="Afgeronde rechthoek 11">
            <a:extLst>
              <a:ext uri="{FF2B5EF4-FFF2-40B4-BE49-F238E27FC236}">
                <a16:creationId xmlns:a16="http://schemas.microsoft.com/office/drawing/2014/main" id="{1FB05E87-3EE2-43D6-B620-BFF417731027}"/>
              </a:ext>
            </a:extLst>
          </p:cNvPr>
          <p:cNvSpPr/>
          <p:nvPr/>
        </p:nvSpPr>
        <p:spPr>
          <a:xfrm>
            <a:off x="10686051" y="324899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Loaded</a:t>
            </a:r>
            <a:endParaRPr lang="nl-BE" sz="1400" b="1" dirty="0"/>
          </a:p>
        </p:txBody>
      </p:sp>
      <p:cxnSp>
        <p:nvCxnSpPr>
          <p:cNvPr id="125" name="Rechte verbindingslijn met pijl 124">
            <a:extLst>
              <a:ext uri="{FF2B5EF4-FFF2-40B4-BE49-F238E27FC236}">
                <a16:creationId xmlns:a16="http://schemas.microsoft.com/office/drawing/2014/main" id="{D12A33C5-1B16-4661-9CE8-136B88EC599B}"/>
              </a:ext>
            </a:extLst>
          </p:cNvPr>
          <p:cNvCxnSpPr>
            <a:cxnSpLocks/>
            <a:stCxn id="120" idx="3"/>
            <a:endCxn id="122" idx="1"/>
          </p:cNvCxnSpPr>
          <p:nvPr/>
        </p:nvCxnSpPr>
        <p:spPr>
          <a:xfrm>
            <a:off x="7482005" y="348300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Rechte verbindingslijn met pijl 125">
            <a:extLst>
              <a:ext uri="{FF2B5EF4-FFF2-40B4-BE49-F238E27FC236}">
                <a16:creationId xmlns:a16="http://schemas.microsoft.com/office/drawing/2014/main" id="{675F51C4-F748-4145-91EB-BFBFF4DDA94A}"/>
              </a:ext>
            </a:extLst>
          </p:cNvPr>
          <p:cNvCxnSpPr>
            <a:cxnSpLocks/>
            <a:stCxn id="122" idx="3"/>
            <a:endCxn id="123" idx="1"/>
          </p:cNvCxnSpPr>
          <p:nvPr/>
        </p:nvCxnSpPr>
        <p:spPr>
          <a:xfrm>
            <a:off x="8886031" y="348300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Rechte verbindingslijn met pijl 126">
            <a:extLst>
              <a:ext uri="{FF2B5EF4-FFF2-40B4-BE49-F238E27FC236}">
                <a16:creationId xmlns:a16="http://schemas.microsoft.com/office/drawing/2014/main" id="{F9217388-7BE4-4E57-A7F9-D36491565278}"/>
              </a:ext>
            </a:extLst>
          </p:cNvPr>
          <p:cNvCxnSpPr>
            <a:cxnSpLocks/>
            <a:stCxn id="123" idx="3"/>
            <a:endCxn id="124" idx="1"/>
          </p:cNvCxnSpPr>
          <p:nvPr/>
        </p:nvCxnSpPr>
        <p:spPr>
          <a:xfrm>
            <a:off x="10272036" y="348300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Verbindingslijn: gebogen 127">
            <a:extLst>
              <a:ext uri="{FF2B5EF4-FFF2-40B4-BE49-F238E27FC236}">
                <a16:creationId xmlns:a16="http://schemas.microsoft.com/office/drawing/2014/main" id="{C8D69A9A-3E3A-42E8-BE0A-0CB5C26789BF}"/>
              </a:ext>
            </a:extLst>
          </p:cNvPr>
          <p:cNvCxnSpPr>
            <a:cxnSpLocks/>
            <a:stCxn id="50" idx="2"/>
            <a:endCxn id="116" idx="1"/>
          </p:cNvCxnSpPr>
          <p:nvPr/>
        </p:nvCxnSpPr>
        <p:spPr>
          <a:xfrm rot="16200000" flipH="1">
            <a:off x="3863977" y="3141000"/>
            <a:ext cx="1566018" cy="918005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hthoek 130">
            <a:extLst>
              <a:ext uri="{FF2B5EF4-FFF2-40B4-BE49-F238E27FC236}">
                <a16:creationId xmlns:a16="http://schemas.microsoft.com/office/drawing/2014/main" id="{00C15E47-09E5-4C16-837F-AB767DAF8546}"/>
              </a:ext>
            </a:extLst>
          </p:cNvPr>
          <p:cNvSpPr/>
          <p:nvPr/>
        </p:nvSpPr>
        <p:spPr>
          <a:xfrm>
            <a:off x="6546005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32" name="Rechte verbindingslijn met pijl 131">
            <a:extLst>
              <a:ext uri="{FF2B5EF4-FFF2-40B4-BE49-F238E27FC236}">
                <a16:creationId xmlns:a16="http://schemas.microsoft.com/office/drawing/2014/main" id="{D9B27AF6-ACE3-4842-BEBC-D37C9D646EF9}"/>
              </a:ext>
            </a:extLst>
          </p:cNvPr>
          <p:cNvCxnSpPr>
            <a:cxnSpLocks/>
            <a:stCxn id="116" idx="3"/>
            <a:endCxn id="131" idx="1"/>
          </p:cNvCxnSpPr>
          <p:nvPr/>
        </p:nvCxnSpPr>
        <p:spPr>
          <a:xfrm flipV="1">
            <a:off x="6005999" y="4365012"/>
            <a:ext cx="540006" cy="1800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Afgeronde rechthoek 11">
            <a:extLst>
              <a:ext uri="{FF2B5EF4-FFF2-40B4-BE49-F238E27FC236}">
                <a16:creationId xmlns:a16="http://schemas.microsoft.com/office/drawing/2014/main" id="{4E8958B6-9957-47FA-9F4C-29E16B94F40A}"/>
              </a:ext>
            </a:extLst>
          </p:cNvPr>
          <p:cNvSpPr/>
          <p:nvPr/>
        </p:nvSpPr>
        <p:spPr>
          <a:xfrm>
            <a:off x="798602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</a:t>
            </a:r>
            <a:endParaRPr lang="nl-BE" sz="1400" b="1" dirty="0"/>
          </a:p>
        </p:txBody>
      </p:sp>
      <p:sp>
        <p:nvSpPr>
          <p:cNvPr id="134" name="Rechthoek 133">
            <a:extLst>
              <a:ext uri="{FF2B5EF4-FFF2-40B4-BE49-F238E27FC236}">
                <a16:creationId xmlns:a16="http://schemas.microsoft.com/office/drawing/2014/main" id="{D22E8786-27C0-4180-B9A5-55CE1935B32D}"/>
              </a:ext>
            </a:extLst>
          </p:cNvPr>
          <p:cNvSpPr/>
          <p:nvPr/>
        </p:nvSpPr>
        <p:spPr>
          <a:xfrm>
            <a:off x="9336036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35" name="Afgeronde rechthoek 11">
            <a:extLst>
              <a:ext uri="{FF2B5EF4-FFF2-40B4-BE49-F238E27FC236}">
                <a16:creationId xmlns:a16="http://schemas.microsoft.com/office/drawing/2014/main" id="{1C62DB69-7905-4168-9E6A-EC676325C075}"/>
              </a:ext>
            </a:extLst>
          </p:cNvPr>
          <p:cNvSpPr/>
          <p:nvPr/>
        </p:nvSpPr>
        <p:spPr>
          <a:xfrm>
            <a:off x="1068605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Unloaded</a:t>
            </a:r>
            <a:endParaRPr lang="nl-BE" sz="1400" b="1" dirty="0"/>
          </a:p>
        </p:txBody>
      </p:sp>
      <p:cxnSp>
        <p:nvCxnSpPr>
          <p:cNvPr id="136" name="Rechte verbindingslijn met pijl 135">
            <a:extLst>
              <a:ext uri="{FF2B5EF4-FFF2-40B4-BE49-F238E27FC236}">
                <a16:creationId xmlns:a16="http://schemas.microsoft.com/office/drawing/2014/main" id="{FFAEFD71-FAD4-4623-9BE8-527EBC29FBFE}"/>
              </a:ext>
            </a:extLst>
          </p:cNvPr>
          <p:cNvCxnSpPr>
            <a:cxnSpLocks/>
            <a:stCxn id="131" idx="3"/>
            <a:endCxn id="133" idx="1"/>
          </p:cNvCxnSpPr>
          <p:nvPr/>
        </p:nvCxnSpPr>
        <p:spPr>
          <a:xfrm>
            <a:off x="7482005" y="436501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>
            <a:extLst>
              <a:ext uri="{FF2B5EF4-FFF2-40B4-BE49-F238E27FC236}">
                <a16:creationId xmlns:a16="http://schemas.microsoft.com/office/drawing/2014/main" id="{826D26FA-387E-4977-B255-44F30FDC2E73}"/>
              </a:ext>
            </a:extLst>
          </p:cNvPr>
          <p:cNvCxnSpPr>
            <a:cxnSpLocks/>
            <a:stCxn id="133" idx="3"/>
            <a:endCxn id="134" idx="1"/>
          </p:cNvCxnSpPr>
          <p:nvPr/>
        </p:nvCxnSpPr>
        <p:spPr>
          <a:xfrm>
            <a:off x="8886031" y="436501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>
            <a:extLst>
              <a:ext uri="{FF2B5EF4-FFF2-40B4-BE49-F238E27FC236}">
                <a16:creationId xmlns:a16="http://schemas.microsoft.com/office/drawing/2014/main" id="{E847DF7E-6DA8-4B2C-8D46-9B32C8FFDA48}"/>
              </a:ext>
            </a:extLst>
          </p:cNvPr>
          <p:cNvCxnSpPr>
            <a:cxnSpLocks/>
            <a:stCxn id="134" idx="3"/>
            <a:endCxn id="135" idx="1"/>
          </p:cNvCxnSpPr>
          <p:nvPr/>
        </p:nvCxnSpPr>
        <p:spPr>
          <a:xfrm>
            <a:off x="10272036" y="436501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Verbindingslijn: gebogen 139">
            <a:extLst>
              <a:ext uri="{FF2B5EF4-FFF2-40B4-BE49-F238E27FC236}">
                <a16:creationId xmlns:a16="http://schemas.microsoft.com/office/drawing/2014/main" id="{B72F2073-670A-415B-9E19-997F99B26CC9}"/>
              </a:ext>
            </a:extLst>
          </p:cNvPr>
          <p:cNvCxnSpPr>
            <a:cxnSpLocks/>
            <a:stCxn id="124" idx="3"/>
            <a:endCxn id="50" idx="0"/>
          </p:cNvCxnSpPr>
          <p:nvPr/>
        </p:nvCxnSpPr>
        <p:spPr>
          <a:xfrm flipH="1" flipV="1">
            <a:off x="4187984" y="2348989"/>
            <a:ext cx="7398077" cy="1134013"/>
          </a:xfrm>
          <a:prstGeom prst="bentConnector4">
            <a:avLst>
              <a:gd name="adj1" fmla="val -3090"/>
              <a:gd name="adj2" fmla="val 12015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Verbindingslijn: gebogen 143">
            <a:extLst>
              <a:ext uri="{FF2B5EF4-FFF2-40B4-BE49-F238E27FC236}">
                <a16:creationId xmlns:a16="http://schemas.microsoft.com/office/drawing/2014/main" id="{B43127D4-477D-42F2-9BC4-7985DF9886EE}"/>
              </a:ext>
            </a:extLst>
          </p:cNvPr>
          <p:cNvCxnSpPr>
            <a:cxnSpLocks/>
            <a:stCxn id="135" idx="3"/>
            <a:endCxn id="50" idx="0"/>
          </p:cNvCxnSpPr>
          <p:nvPr/>
        </p:nvCxnSpPr>
        <p:spPr>
          <a:xfrm flipH="1" flipV="1">
            <a:off x="4187984" y="2348989"/>
            <a:ext cx="7398077" cy="2016023"/>
          </a:xfrm>
          <a:prstGeom prst="bentConnector4">
            <a:avLst>
              <a:gd name="adj1" fmla="val -3090"/>
              <a:gd name="adj2" fmla="val 111339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Verbindingslijn: gebogen 147">
            <a:extLst>
              <a:ext uri="{FF2B5EF4-FFF2-40B4-BE49-F238E27FC236}">
                <a16:creationId xmlns:a16="http://schemas.microsoft.com/office/drawing/2014/main" id="{41A59320-A9DE-4FD6-9959-7B23324ED0DC}"/>
              </a:ext>
            </a:extLst>
          </p:cNvPr>
          <p:cNvCxnSpPr>
            <a:cxnSpLocks/>
            <a:stCxn id="50" idx="2"/>
            <a:endCxn id="69" idx="3"/>
          </p:cNvCxnSpPr>
          <p:nvPr/>
        </p:nvCxnSpPr>
        <p:spPr>
          <a:xfrm rot="5400000">
            <a:off x="3373472" y="2659490"/>
            <a:ext cx="657008" cy="972016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12633</TotalTime>
  <Words>218</Words>
  <Application>Microsoft Office PowerPoint</Application>
  <PresentationFormat>Breedbeeld</PresentationFormat>
  <Paragraphs>71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7" baseType="lpstr">
      <vt:lpstr>Calibri</vt:lpstr>
      <vt:lpstr>Call Of Ops Duty</vt:lpstr>
      <vt:lpstr>Corbel</vt:lpstr>
      <vt:lpstr>Know Your Product</vt:lpstr>
      <vt:lpstr>STCaiyun</vt:lpstr>
      <vt:lpstr>Stencil Cargo Army</vt:lpstr>
      <vt:lpstr>Wingdings</vt:lpstr>
      <vt:lpstr>Gestreept</vt:lpstr>
      <vt:lpstr>moose for dcs world cargo handling</vt:lpstr>
      <vt:lpstr>m.o.o.s.e. Cargo system</vt:lpstr>
      <vt:lpstr>Moveable cargo</vt:lpstr>
      <vt:lpstr>stationary cargo</vt:lpstr>
      <vt:lpstr>Sling loadable cargo</vt:lpstr>
      <vt:lpstr>stationary cargo communication</vt:lpstr>
      <vt:lpstr>PowerPoint-presentatie</vt:lpstr>
      <vt:lpstr>PowerPoint-presentatie</vt:lpstr>
      <vt:lpstr>PROCESS WORKFLOW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541</cp:revision>
  <dcterms:created xsi:type="dcterms:W3CDTF">2016-04-14T07:37:30Z</dcterms:created>
  <dcterms:modified xsi:type="dcterms:W3CDTF">2018-08-27T07:56:26Z</dcterms:modified>
</cp:coreProperties>
</file>

<file path=docProps/thumbnail.jpeg>
</file>